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304" r:id="rId2"/>
    <p:sldId id="305" r:id="rId3"/>
    <p:sldId id="306" r:id="rId4"/>
    <p:sldId id="307" r:id="rId5"/>
    <p:sldId id="308" r:id="rId6"/>
    <p:sldId id="312" r:id="rId7"/>
    <p:sldId id="313" r:id="rId8"/>
    <p:sldId id="309" r:id="rId9"/>
    <p:sldId id="310" r:id="rId10"/>
    <p:sldId id="311" r:id="rId1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8F98A5F-1AC3-40F7-9636-3049DDF3C1B0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0F7F517-F2D7-461C-AC35-0F54EBBDF6D8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37232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EF25B7-C788-544A-A24E-FC924E58F804}" type="slidenum">
              <a:rPr lang="hu-HU" smtClean="0"/>
              <a:t>7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41990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CF58CF98-D4D1-46EC-81A9-070A8C63F8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0C62FE4F-0FC4-482D-9B2D-CC8C69B25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95FE95C0-9DBA-4AE4-ABAA-8AA7F90BF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16044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9CBC935D-199C-4466-9A7F-6F0E29E81D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14E9EB25-3A48-4F3B-BC2F-D416F4091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8F896DE7-39F2-41EB-9B3C-115BE6101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67785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ED031A70-5DCD-4A6C-A449-E90DA04A8E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D530A938-5BF4-4F68-8E44-75E13DCB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540DD37F-2007-47AB-ACCE-2D28942A9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0386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1777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E7FB7248-A80F-41A0-836A-F9075EECC6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46291E58-1371-46ED-96EB-83B54C1A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9FED3814-563D-47F8-B9B8-2896CC71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6858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838200" y="6448710"/>
            <a:ext cx="2743200" cy="365125"/>
          </a:xfrm>
          <a:prstGeom prst="rect">
            <a:avLst/>
          </a:prstGeom>
        </p:spPr>
        <p:txBody>
          <a:bodyPr/>
          <a:lstStyle/>
          <a:p>
            <a:fld id="{089FE322-C6A9-473D-A5F3-6144C04C898A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038600" y="644871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10600" y="6448710"/>
            <a:ext cx="2743200" cy="365125"/>
          </a:xfrm>
          <a:prstGeom prst="rect">
            <a:avLst/>
          </a:prstGeom>
        </p:spPr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124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10" name="Dátum helye 3">
            <a:extLst>
              <a:ext uri="{FF2B5EF4-FFF2-40B4-BE49-F238E27FC236}">
                <a16:creationId xmlns:a16="http://schemas.microsoft.com/office/drawing/2014/main" id="{4D1AFF7C-631C-4556-BDB0-A9C7748FC4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11" name="Élőláb helye 4">
            <a:extLst>
              <a:ext uri="{FF2B5EF4-FFF2-40B4-BE49-F238E27FC236}">
                <a16:creationId xmlns:a16="http://schemas.microsoft.com/office/drawing/2014/main" id="{D1AF7E08-6646-4A12-9928-6EEF9EDD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2" name="Dia számának helye 5">
            <a:extLst>
              <a:ext uri="{FF2B5EF4-FFF2-40B4-BE49-F238E27FC236}">
                <a16:creationId xmlns:a16="http://schemas.microsoft.com/office/drawing/2014/main" id="{451EA8F4-75AF-4990-B37A-3A754D7F2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4824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BA11F795-4447-4672-8A7D-E3FBE5B7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7" name="Élőláb helye 4">
            <a:extLst>
              <a:ext uri="{FF2B5EF4-FFF2-40B4-BE49-F238E27FC236}">
                <a16:creationId xmlns:a16="http://schemas.microsoft.com/office/drawing/2014/main" id="{634E6E2A-4FED-4A1D-ACFC-E81A2B1FD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8" name="Dia számának helye 5">
            <a:extLst>
              <a:ext uri="{FF2B5EF4-FFF2-40B4-BE49-F238E27FC236}">
                <a16:creationId xmlns:a16="http://schemas.microsoft.com/office/drawing/2014/main" id="{35E533A9-3565-494F-9E21-9D094F7D1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49561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3">
            <a:extLst>
              <a:ext uri="{FF2B5EF4-FFF2-40B4-BE49-F238E27FC236}">
                <a16:creationId xmlns:a16="http://schemas.microsoft.com/office/drawing/2014/main" id="{75C8A42B-2A25-436F-BA04-C6EEC8744B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6" name="Élőláb helye 4">
            <a:extLst>
              <a:ext uri="{FF2B5EF4-FFF2-40B4-BE49-F238E27FC236}">
                <a16:creationId xmlns:a16="http://schemas.microsoft.com/office/drawing/2014/main" id="{C4754CBA-794F-436E-9C11-57234AE7B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7" name="Dia számának helye 5">
            <a:extLst>
              <a:ext uri="{FF2B5EF4-FFF2-40B4-BE49-F238E27FC236}">
                <a16:creationId xmlns:a16="http://schemas.microsoft.com/office/drawing/2014/main" id="{F60CBC7B-63E9-4A0E-A050-7893BBD8F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46754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D012EEA9-2736-4101-98C2-8AA7A7E701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9" name="Élőláb helye 4">
            <a:extLst>
              <a:ext uri="{FF2B5EF4-FFF2-40B4-BE49-F238E27FC236}">
                <a16:creationId xmlns:a16="http://schemas.microsoft.com/office/drawing/2014/main" id="{FE647E33-8423-4D6B-B330-87F16C5B2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0" name="Dia számának helye 5">
            <a:extLst>
              <a:ext uri="{FF2B5EF4-FFF2-40B4-BE49-F238E27FC236}">
                <a16:creationId xmlns:a16="http://schemas.microsoft.com/office/drawing/2014/main" id="{CA27BFA0-6BFF-45BE-97DA-22A5CC256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3935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6189703D-5E2E-4D64-8CEC-66DFA11B1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9" name="Élőláb helye 4">
            <a:extLst>
              <a:ext uri="{FF2B5EF4-FFF2-40B4-BE49-F238E27FC236}">
                <a16:creationId xmlns:a16="http://schemas.microsoft.com/office/drawing/2014/main" id="{572F7F64-E8E4-43F4-AEA4-80FA1577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0" name="Dia számának helye 5">
            <a:extLst>
              <a:ext uri="{FF2B5EF4-FFF2-40B4-BE49-F238E27FC236}">
                <a16:creationId xmlns:a16="http://schemas.microsoft.com/office/drawing/2014/main" id="{27CAE4AF-C961-42B4-B89A-718638882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7976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0BF256DA-1987-49D0-A228-104BE0A302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C2CC8B01-C818-48A3-A421-A9722FFB80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8D649A16-DC1E-4FDA-AA87-1F7A2ABD61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2610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ctrTitle"/>
          </p:nvPr>
        </p:nvSpPr>
        <p:spPr>
          <a:xfrm>
            <a:off x="1782012" y="1259632"/>
            <a:ext cx="8531832" cy="1689095"/>
          </a:xfrm>
        </p:spPr>
        <p:txBody>
          <a:bodyPr>
            <a:noAutofit/>
          </a:bodyPr>
          <a:lstStyle/>
          <a:p>
            <a:r>
              <a:rPr lang="hu-HU" sz="4400" b="1" dirty="0"/>
              <a:t>Vizsgálati szám csökkentés lehetőségei </a:t>
            </a:r>
            <a:endParaRPr lang="hu-HU" sz="4400" b="1" dirty="0">
              <a:latin typeface="Arial" panose="020B0604020202020204" pitchFamily="34" charset="0"/>
            </a:endParaRPr>
          </a:p>
        </p:txBody>
      </p:sp>
      <p:sp>
        <p:nvSpPr>
          <p:cNvPr id="5" name="Alcím 2"/>
          <p:cNvSpPr>
            <a:spLocks noGrp="1"/>
          </p:cNvSpPr>
          <p:nvPr>
            <p:ph type="subTitle" idx="1"/>
          </p:nvPr>
        </p:nvSpPr>
        <p:spPr>
          <a:xfrm>
            <a:off x="2895600" y="5082548"/>
            <a:ext cx="6400800" cy="697632"/>
          </a:xfrm>
        </p:spPr>
        <p:txBody>
          <a:bodyPr>
            <a:noAutofit/>
          </a:bodyPr>
          <a:lstStyle/>
          <a:p>
            <a:r>
              <a:rPr lang="hu-HU" sz="2200" dirty="0">
                <a:solidFill>
                  <a:schemeClr val="bg1">
                    <a:lumMod val="65000"/>
                  </a:schemeClr>
                </a:solidFill>
              </a:rPr>
              <a:t>Izsák </a:t>
            </a:r>
            <a:r>
              <a:rPr lang="hu-HU" sz="2200" dirty="0" smtClean="0">
                <a:solidFill>
                  <a:schemeClr val="bg1">
                    <a:lumMod val="65000"/>
                  </a:schemeClr>
                </a:solidFill>
              </a:rPr>
              <a:t>Bálint</a:t>
            </a:r>
          </a:p>
          <a:p>
            <a:r>
              <a:rPr lang="hu-HU" sz="2200" dirty="0" smtClean="0">
                <a:solidFill>
                  <a:schemeClr val="bg1">
                    <a:lumMod val="65000"/>
                  </a:schemeClr>
                </a:solidFill>
              </a:rPr>
              <a:t>NNGYK </a:t>
            </a:r>
            <a:r>
              <a:rPr lang="hu-HU" sz="2200" dirty="0">
                <a:solidFill>
                  <a:schemeClr val="bg1">
                    <a:lumMod val="65000"/>
                  </a:schemeClr>
                </a:solidFill>
              </a:rPr>
              <a:t>Közegészségügyi Laboratóriumi és Módszertani </a:t>
            </a:r>
            <a:r>
              <a:rPr lang="hu-HU" sz="2200" dirty="0" smtClean="0">
                <a:solidFill>
                  <a:schemeClr val="bg1">
                    <a:lumMod val="65000"/>
                  </a:schemeClr>
                </a:solidFill>
              </a:rPr>
              <a:t>Főosztály</a:t>
            </a:r>
            <a:endParaRPr lang="hu-HU" sz="22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6" name="Straight Connector 9"/>
          <p:cNvCxnSpPr/>
          <p:nvPr/>
        </p:nvCxnSpPr>
        <p:spPr>
          <a:xfrm flipV="1">
            <a:off x="1631504" y="3819510"/>
            <a:ext cx="8784976" cy="2743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349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ctrTitle"/>
          </p:nvPr>
        </p:nvSpPr>
        <p:spPr>
          <a:xfrm>
            <a:off x="1884648" y="1268760"/>
            <a:ext cx="7955768" cy="2691730"/>
          </a:xfrm>
        </p:spPr>
        <p:txBody>
          <a:bodyPr>
            <a:noAutofit/>
          </a:bodyPr>
          <a:lstStyle/>
          <a:p>
            <a:r>
              <a:rPr lang="hu-HU" sz="4400" b="1" dirty="0">
                <a:latin typeface="Arial" panose="020B0604020202020204" pitchFamily="34" charset="0"/>
              </a:rPr>
              <a:t>Köszönöm a megtisztelő figyelmet!</a:t>
            </a:r>
          </a:p>
        </p:txBody>
      </p:sp>
      <p:sp>
        <p:nvSpPr>
          <p:cNvPr id="5" name="Alcím 2"/>
          <p:cNvSpPr>
            <a:spLocks noGrp="1"/>
          </p:cNvSpPr>
          <p:nvPr>
            <p:ph type="subTitle" idx="1"/>
          </p:nvPr>
        </p:nvSpPr>
        <p:spPr>
          <a:xfrm>
            <a:off x="2895600" y="5301208"/>
            <a:ext cx="6400800" cy="697632"/>
          </a:xfrm>
        </p:spPr>
        <p:txBody>
          <a:bodyPr>
            <a:normAutofit/>
          </a:bodyPr>
          <a:lstStyle/>
          <a:p>
            <a:r>
              <a:rPr lang="hu-HU" sz="3200" dirty="0" smtClean="0">
                <a:solidFill>
                  <a:schemeClr val="bg1">
                    <a:lumMod val="65000"/>
                  </a:schemeClr>
                </a:solidFill>
              </a:rPr>
              <a:t>izsak.balint@nkk.gov.hu</a:t>
            </a:r>
            <a:endParaRPr lang="hu-HU" sz="3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62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ctrTitle"/>
          </p:nvPr>
        </p:nvSpPr>
        <p:spPr>
          <a:xfrm>
            <a:off x="1782012" y="1259632"/>
            <a:ext cx="8531832" cy="1689095"/>
          </a:xfrm>
        </p:spPr>
        <p:txBody>
          <a:bodyPr>
            <a:noAutofit/>
          </a:bodyPr>
          <a:lstStyle/>
          <a:p>
            <a:r>
              <a:rPr lang="hu-HU" sz="4400" b="1" dirty="0"/>
              <a:t>Vizsgálati szám csökkentés lehetőségei </a:t>
            </a:r>
            <a:endParaRPr lang="hu-HU" sz="4400" b="1" dirty="0">
              <a:latin typeface="Arial" panose="020B0604020202020204" pitchFamily="34" charset="0"/>
            </a:endParaRPr>
          </a:p>
        </p:txBody>
      </p:sp>
      <p:sp>
        <p:nvSpPr>
          <p:cNvPr id="5" name="Alcím 2"/>
          <p:cNvSpPr>
            <a:spLocks noGrp="1"/>
          </p:cNvSpPr>
          <p:nvPr>
            <p:ph type="subTitle" idx="1"/>
          </p:nvPr>
        </p:nvSpPr>
        <p:spPr>
          <a:xfrm>
            <a:off x="2895600" y="5082548"/>
            <a:ext cx="6400800" cy="697632"/>
          </a:xfrm>
        </p:spPr>
        <p:txBody>
          <a:bodyPr>
            <a:noAutofit/>
          </a:bodyPr>
          <a:lstStyle/>
          <a:p>
            <a:r>
              <a:rPr lang="hu-HU" sz="2200" dirty="0">
                <a:solidFill>
                  <a:schemeClr val="bg1">
                    <a:lumMod val="65000"/>
                  </a:schemeClr>
                </a:solidFill>
              </a:rPr>
              <a:t>Izsák </a:t>
            </a:r>
            <a:r>
              <a:rPr lang="hu-HU" sz="2200" dirty="0" smtClean="0">
                <a:solidFill>
                  <a:schemeClr val="bg1">
                    <a:lumMod val="65000"/>
                  </a:schemeClr>
                </a:solidFill>
              </a:rPr>
              <a:t>Bálint</a:t>
            </a:r>
          </a:p>
          <a:p>
            <a:r>
              <a:rPr lang="hu-HU" sz="2200" dirty="0" smtClean="0">
                <a:solidFill>
                  <a:schemeClr val="bg1">
                    <a:lumMod val="65000"/>
                  </a:schemeClr>
                </a:solidFill>
              </a:rPr>
              <a:t>NNGYK </a:t>
            </a:r>
            <a:r>
              <a:rPr lang="hu-HU" sz="2200" dirty="0">
                <a:solidFill>
                  <a:schemeClr val="bg1">
                    <a:lumMod val="65000"/>
                  </a:schemeClr>
                </a:solidFill>
              </a:rPr>
              <a:t>Közegészségügyi Laboratóriumi és Módszertani </a:t>
            </a:r>
            <a:r>
              <a:rPr lang="hu-HU" sz="2200" dirty="0" smtClean="0">
                <a:solidFill>
                  <a:schemeClr val="bg1">
                    <a:lumMod val="65000"/>
                  </a:schemeClr>
                </a:solidFill>
              </a:rPr>
              <a:t>Főosztály</a:t>
            </a:r>
            <a:endParaRPr lang="hu-HU" sz="22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6" name="Straight Connector 9"/>
          <p:cNvCxnSpPr/>
          <p:nvPr/>
        </p:nvCxnSpPr>
        <p:spPr>
          <a:xfrm flipV="1">
            <a:off x="1631504" y="3819510"/>
            <a:ext cx="8784976" cy="2743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134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70384"/>
          </a:xfrm>
        </p:spPr>
        <p:txBody>
          <a:bodyPr>
            <a:noAutofit/>
          </a:bodyPr>
          <a:lstStyle/>
          <a:p>
            <a:pPr algn="ctr"/>
            <a:r>
              <a:rPr lang="hu-HU" sz="3200" b="1" dirty="0" smtClean="0"/>
              <a:t>Az ivóvízminőség ellenőrzése</a:t>
            </a:r>
            <a:endParaRPr lang="hu-HU" sz="32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398" y="1166326"/>
            <a:ext cx="10225484" cy="5369221"/>
          </a:xfrm>
        </p:spPr>
        <p:txBody>
          <a:bodyPr>
            <a:normAutofit/>
          </a:bodyPr>
          <a:lstStyle/>
          <a:p>
            <a:r>
              <a:rPr lang="hu-HU" dirty="0" smtClean="0">
                <a:cs typeface="Arial" panose="020B0604020202020204" pitchFamily="34" charset="0"/>
              </a:rPr>
              <a:t>2. melléklet B) rész paraméterek (2.2.) és gyakoriságok (3.)</a:t>
            </a:r>
          </a:p>
          <a:p>
            <a:endParaRPr lang="hu-HU" dirty="0" smtClean="0">
              <a:cs typeface="Arial" panose="020B0604020202020204" pitchFamily="34" charset="0"/>
            </a:endParaRPr>
          </a:p>
          <a:p>
            <a:pPr lvl="1"/>
            <a:r>
              <a:rPr lang="hu-HU" dirty="0" smtClean="0">
                <a:cs typeface="Arial" panose="020B0604020202020204" pitchFamily="34" charset="0"/>
              </a:rPr>
              <a:t>„A” csoport </a:t>
            </a:r>
            <a:r>
              <a:rPr lang="hu-HU" sz="1800" dirty="0" smtClean="0">
                <a:cs typeface="Arial" panose="020B0604020202020204" pitchFamily="34" charset="0"/>
              </a:rPr>
              <a:t>(ellenőrző paraméterek)</a:t>
            </a:r>
          </a:p>
          <a:p>
            <a:pPr lvl="2"/>
            <a:r>
              <a:rPr lang="hu-HU" dirty="0" err="1" smtClean="0">
                <a:cs typeface="Arial" panose="020B0604020202020204" pitchFamily="34" charset="0"/>
              </a:rPr>
              <a:t>Organoleptikus</a:t>
            </a:r>
            <a:r>
              <a:rPr lang="hu-HU" dirty="0" smtClean="0">
                <a:cs typeface="Arial" panose="020B0604020202020204" pitchFamily="34" charset="0"/>
              </a:rPr>
              <a:t>, </a:t>
            </a:r>
            <a:r>
              <a:rPr lang="hu-HU" dirty="0" err="1" smtClean="0">
                <a:cs typeface="Arial" panose="020B0604020202020204" pitchFamily="34" charset="0"/>
              </a:rPr>
              <a:t>mikorbiológiai</a:t>
            </a:r>
            <a:r>
              <a:rPr lang="hu-HU" dirty="0" smtClean="0">
                <a:cs typeface="Arial" panose="020B0604020202020204" pitchFamily="34" charset="0"/>
              </a:rPr>
              <a:t> és kémiai jellemzők</a:t>
            </a:r>
          </a:p>
          <a:p>
            <a:pPr lvl="2"/>
            <a:r>
              <a:rPr lang="hu-HU" dirty="0" smtClean="0">
                <a:cs typeface="Arial" panose="020B0604020202020204" pitchFamily="34" charset="0"/>
              </a:rPr>
              <a:t>Nevesített komponensek </a:t>
            </a:r>
            <a:r>
              <a:rPr lang="hu-HU" sz="1600" dirty="0" smtClean="0">
                <a:cs typeface="Arial" panose="020B0604020202020204" pitchFamily="34" charset="0"/>
              </a:rPr>
              <a:t>(</a:t>
            </a:r>
            <a:r>
              <a:rPr lang="hu-HU" sz="1600" i="1" dirty="0" smtClean="0">
                <a:cs typeface="Arial" panose="020B0604020202020204" pitchFamily="34" charset="0"/>
              </a:rPr>
              <a:t>E. coli</a:t>
            </a:r>
            <a:r>
              <a:rPr lang="hu-HU" sz="1600" dirty="0" smtClean="0">
                <a:cs typeface="Arial" panose="020B0604020202020204" pitchFamily="34" charset="0"/>
              </a:rPr>
              <a:t>, íz, szag, pH, ammónium, nitrit stb.)</a:t>
            </a:r>
            <a:br>
              <a:rPr lang="hu-HU" sz="1600" dirty="0" smtClean="0">
                <a:cs typeface="Arial" panose="020B0604020202020204" pitchFamily="34" charset="0"/>
              </a:rPr>
            </a:br>
            <a:r>
              <a:rPr lang="hu-HU" sz="1600" dirty="0" smtClean="0">
                <a:cs typeface="Arial" panose="020B0604020202020204" pitchFamily="34" charset="0"/>
              </a:rPr>
              <a:t>(nem csökkenthetők)</a:t>
            </a:r>
          </a:p>
          <a:p>
            <a:pPr lvl="2"/>
            <a:r>
              <a:rPr lang="hu-HU" dirty="0">
                <a:cs typeface="Arial" panose="020B0604020202020204" pitchFamily="34" charset="0"/>
              </a:rPr>
              <a:t>K</a:t>
            </a:r>
            <a:r>
              <a:rPr lang="hu-HU" dirty="0" smtClean="0">
                <a:cs typeface="Arial" panose="020B0604020202020204" pitchFamily="34" charset="0"/>
              </a:rPr>
              <a:t>ockázatértékelés alapján</a:t>
            </a:r>
          </a:p>
          <a:p>
            <a:pPr lvl="2"/>
            <a:r>
              <a:rPr lang="hu-HU" dirty="0" smtClean="0">
                <a:cs typeface="Arial" panose="020B0604020202020204" pitchFamily="34" charset="0"/>
              </a:rPr>
              <a:t>Technológia alapján </a:t>
            </a:r>
            <a:r>
              <a:rPr lang="hu-HU" sz="1600" dirty="0" smtClean="0">
                <a:cs typeface="Arial" panose="020B0604020202020204" pitchFamily="34" charset="0"/>
              </a:rPr>
              <a:t>(vegyszerdagolás, eltávolítás)</a:t>
            </a:r>
          </a:p>
          <a:p>
            <a:pPr lvl="2"/>
            <a:r>
              <a:rPr lang="hu-HU" dirty="0" smtClean="0">
                <a:cs typeface="Arial" panose="020B0604020202020204" pitchFamily="34" charset="0"/>
              </a:rPr>
              <a:t>Vízminőségváltozás követésére, </a:t>
            </a:r>
            <a:r>
              <a:rPr lang="hu-HU" dirty="0">
                <a:cs typeface="Arial" panose="020B0604020202020204" pitchFamily="34" charset="0"/>
              </a:rPr>
              <a:t>technológia </a:t>
            </a:r>
            <a:r>
              <a:rPr lang="hu-HU" dirty="0" smtClean="0">
                <a:cs typeface="Arial" panose="020B0604020202020204" pitchFamily="34" charset="0"/>
              </a:rPr>
              <a:t>ellenőrzésére</a:t>
            </a:r>
            <a:endParaRPr lang="hu-HU" dirty="0">
              <a:cs typeface="Arial" panose="020B0604020202020204" pitchFamily="34" charset="0"/>
            </a:endParaRPr>
          </a:p>
          <a:p>
            <a:pPr lvl="1"/>
            <a:endParaRPr lang="hu-HU" dirty="0" smtClean="0">
              <a:cs typeface="Arial" panose="020B0604020202020204" pitchFamily="34" charset="0"/>
            </a:endParaRPr>
          </a:p>
          <a:p>
            <a:pPr lvl="1"/>
            <a:r>
              <a:rPr lang="hu-HU" dirty="0" smtClean="0">
                <a:cs typeface="Arial" panose="020B0604020202020204" pitchFamily="34" charset="0"/>
              </a:rPr>
              <a:t>„B” </a:t>
            </a:r>
            <a:r>
              <a:rPr lang="hu-HU" dirty="0">
                <a:cs typeface="Arial" panose="020B0604020202020204" pitchFamily="34" charset="0"/>
              </a:rPr>
              <a:t>csoport </a:t>
            </a:r>
            <a:r>
              <a:rPr lang="hu-HU" sz="1800" dirty="0" smtClean="0">
                <a:cs typeface="Arial" panose="020B0604020202020204" pitchFamily="34" charset="0"/>
              </a:rPr>
              <a:t>(részletes </a:t>
            </a:r>
            <a:r>
              <a:rPr lang="hu-HU" sz="1800" dirty="0">
                <a:cs typeface="Arial" panose="020B0604020202020204" pitchFamily="34" charset="0"/>
              </a:rPr>
              <a:t>paraméterek)</a:t>
            </a:r>
          </a:p>
          <a:p>
            <a:pPr lvl="2"/>
            <a:r>
              <a:rPr lang="hu-HU" dirty="0">
                <a:cs typeface="Arial" panose="020B0604020202020204" pitchFamily="34" charset="0"/>
              </a:rPr>
              <a:t>M</a:t>
            </a:r>
            <a:r>
              <a:rPr lang="hu-HU" dirty="0" smtClean="0">
                <a:cs typeface="Arial" panose="020B0604020202020204" pitchFamily="34" charset="0"/>
              </a:rPr>
              <a:t>inden, ami nem „A” csoport </a:t>
            </a:r>
            <a:endParaRPr lang="hu-HU" dirty="0">
              <a:cs typeface="Arial" panose="020B0604020202020204" pitchFamily="34" charset="0"/>
            </a:endParaRPr>
          </a:p>
          <a:p>
            <a:endParaRPr lang="hu-HU" dirty="0">
              <a:cs typeface="Arial" panose="020B0604020202020204" pitchFamily="34" charset="0"/>
            </a:endParaRPr>
          </a:p>
        </p:txBody>
      </p:sp>
      <p:sp>
        <p:nvSpPr>
          <p:cNvPr id="4" name="Jobb oldali kapcsos zárójel 3"/>
          <p:cNvSpPr/>
          <p:nvPr/>
        </p:nvSpPr>
        <p:spPr>
          <a:xfrm>
            <a:off x="8397552" y="2178323"/>
            <a:ext cx="1315616" cy="33452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9927771" y="3389271"/>
            <a:ext cx="20247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 smtClean="0">
                <a:latin typeface="Arial" panose="020B0604020202020204" pitchFamily="34" charset="0"/>
              </a:rPr>
              <a:t>3. táblázat szerinti gyakorisággal, kivéve, ha…</a:t>
            </a:r>
            <a:endParaRPr lang="hu-H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29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97159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/>
              <a:t>Vizsgálatszám csökkentés lehetőségei</a:t>
            </a:r>
            <a:endParaRPr lang="hu-HU" sz="32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63555" y="1082351"/>
            <a:ext cx="10515600" cy="4963983"/>
          </a:xfrm>
        </p:spPr>
        <p:txBody>
          <a:bodyPr>
            <a:normAutofit fontScale="92500" lnSpcReduction="10000"/>
          </a:bodyPr>
          <a:lstStyle/>
          <a:p>
            <a:r>
              <a:rPr lang="hu-HU" dirty="0" smtClean="0"/>
              <a:t>2. melléklet B) rész 2.3.</a:t>
            </a:r>
          </a:p>
          <a:p>
            <a:pPr lvl="1"/>
            <a:r>
              <a:rPr lang="hu-HU" dirty="0" smtClean="0"/>
              <a:t>2.3.1. szerinti csökkentés</a:t>
            </a:r>
          </a:p>
          <a:p>
            <a:pPr lvl="1"/>
            <a:endParaRPr lang="hu-HU" dirty="0" smtClean="0"/>
          </a:p>
          <a:p>
            <a:pPr lvl="2"/>
            <a:r>
              <a:rPr lang="hu-HU" dirty="0" smtClean="0"/>
              <a:t>Illetékes hatóság </a:t>
            </a:r>
          </a:p>
          <a:p>
            <a:pPr lvl="2"/>
            <a:endParaRPr lang="hu-HU" dirty="0" smtClean="0"/>
          </a:p>
          <a:p>
            <a:pPr lvl="2"/>
            <a:r>
              <a:rPr lang="hu-HU" dirty="0" smtClean="0"/>
              <a:t>Vizsgálati program elfogadásával</a:t>
            </a:r>
          </a:p>
          <a:p>
            <a:pPr lvl="2"/>
            <a:endParaRPr lang="hu-HU" dirty="0" smtClean="0"/>
          </a:p>
          <a:p>
            <a:pPr lvl="2"/>
            <a:r>
              <a:rPr lang="hu-HU" dirty="0" smtClean="0"/>
              <a:t>Legfeljebb 25%-</a:t>
            </a:r>
            <a:r>
              <a:rPr lang="hu-HU" dirty="0" err="1" smtClean="0"/>
              <a:t>ra</a:t>
            </a:r>
            <a:endParaRPr lang="hu-HU" dirty="0" smtClean="0"/>
          </a:p>
          <a:p>
            <a:pPr lvl="2"/>
            <a:endParaRPr lang="hu-HU" dirty="0" smtClean="0"/>
          </a:p>
          <a:p>
            <a:pPr lvl="2"/>
            <a:r>
              <a:rPr lang="hu-HU" dirty="0" smtClean="0"/>
              <a:t>2.2.1. a) komponensek nem csökkenthetők </a:t>
            </a:r>
            <a:r>
              <a:rPr lang="hu-HU" sz="1600" dirty="0" smtClean="0"/>
              <a:t>(nevesített komponensek)</a:t>
            </a:r>
          </a:p>
          <a:p>
            <a:pPr lvl="2"/>
            <a:endParaRPr lang="hu-HU" sz="1600" dirty="0" smtClean="0"/>
          </a:p>
          <a:p>
            <a:pPr lvl="2"/>
            <a:r>
              <a:rPr lang="hu-HU" dirty="0" smtClean="0"/>
              <a:t>Legalább 3 éves időszakban rendszeres mintázás reprezentatív mintavételi helyen</a:t>
            </a:r>
          </a:p>
          <a:p>
            <a:pPr lvl="2"/>
            <a:endParaRPr lang="hu-HU" dirty="0" smtClean="0"/>
          </a:p>
          <a:p>
            <a:pPr lvl="2"/>
            <a:r>
              <a:rPr lang="hu-HU" dirty="0" smtClean="0"/>
              <a:t>Határ-, ill. parametrikus érték 60 %-a </a:t>
            </a:r>
            <a:r>
              <a:rPr lang="hu-HU" sz="1600" dirty="0" smtClean="0"/>
              <a:t>(ill. a PÉ túllépés 10 % alatt)</a:t>
            </a:r>
          </a:p>
          <a:p>
            <a:pPr lvl="2"/>
            <a:endParaRPr lang="hu-HU" sz="1600" dirty="0" smtClean="0"/>
          </a:p>
          <a:p>
            <a:pPr lvl="2"/>
            <a:r>
              <a:rPr lang="hu-HU" dirty="0" smtClean="0"/>
              <a:t>Veszélyelemzés és kockázatértékelés, ill. releváns információk engedik</a:t>
            </a:r>
            <a:endParaRPr lang="hu-HU" dirty="0"/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1193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34482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/>
              <a:t>Vizsgálatszám csökkentés lehetőségei</a:t>
            </a:r>
            <a:endParaRPr lang="hu-HU" sz="32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01216" y="727789"/>
            <a:ext cx="10877939" cy="5318546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2. melléklet B) rész 2.3.</a:t>
            </a:r>
          </a:p>
          <a:p>
            <a:endParaRPr lang="hu-HU" dirty="0" smtClean="0"/>
          </a:p>
          <a:p>
            <a:pPr lvl="1"/>
            <a:r>
              <a:rPr lang="hu-HU" dirty="0" smtClean="0"/>
              <a:t>2.3.2. szerinti csökkentés</a:t>
            </a:r>
          </a:p>
          <a:p>
            <a:pPr lvl="1"/>
            <a:endParaRPr lang="hu-HU" dirty="0" smtClean="0"/>
          </a:p>
          <a:p>
            <a:pPr lvl="2"/>
            <a:r>
              <a:rPr lang="hu-HU" dirty="0" smtClean="0"/>
              <a:t>Országos tisztifőorvos </a:t>
            </a:r>
            <a:r>
              <a:rPr lang="hu-HU" sz="1700" dirty="0" smtClean="0"/>
              <a:t>(ill. NÉBIH</a:t>
            </a:r>
            <a:r>
              <a:rPr lang="hu-HU" sz="1700" dirty="0" smtClean="0"/>
              <a:t>)</a:t>
            </a:r>
            <a:endParaRPr lang="hu-HU" dirty="0" smtClean="0"/>
          </a:p>
          <a:p>
            <a:pPr lvl="2"/>
            <a:r>
              <a:rPr lang="hu-HU" dirty="0" smtClean="0"/>
              <a:t>Kérelemre</a:t>
            </a:r>
            <a:endParaRPr lang="hu-HU" dirty="0" smtClean="0"/>
          </a:p>
          <a:p>
            <a:pPr lvl="2"/>
            <a:r>
              <a:rPr lang="hu-HU" dirty="0" smtClean="0"/>
              <a:t>3 évente 1 </a:t>
            </a:r>
            <a:r>
              <a:rPr lang="hu-HU" dirty="0" smtClean="0"/>
              <a:t>vizsgálatra</a:t>
            </a:r>
            <a:endParaRPr lang="hu-HU" dirty="0" smtClean="0"/>
          </a:p>
          <a:p>
            <a:pPr lvl="2"/>
            <a:r>
              <a:rPr lang="hu-HU" dirty="0" smtClean="0"/>
              <a:t>Nevesített komponensek </a:t>
            </a:r>
            <a:r>
              <a:rPr lang="hu-HU" sz="1600" dirty="0" smtClean="0"/>
              <a:t>(újak: Cd, klorid, szulfát, Na, U, PFA, radiológiai paraméterek</a:t>
            </a:r>
            <a:r>
              <a:rPr lang="hu-HU" sz="1600" dirty="0" smtClean="0"/>
              <a:t>)</a:t>
            </a:r>
            <a:endParaRPr lang="hu-HU" sz="1600" dirty="0" smtClean="0"/>
          </a:p>
          <a:p>
            <a:pPr lvl="2"/>
            <a:r>
              <a:rPr lang="hu-HU" dirty="0"/>
              <a:t>Legalább 3 éves időszakban rendszeres </a:t>
            </a:r>
            <a:r>
              <a:rPr lang="hu-HU" dirty="0" smtClean="0"/>
              <a:t>mintázás reprezentatív mintavételi </a:t>
            </a:r>
            <a:r>
              <a:rPr lang="hu-HU" dirty="0" smtClean="0"/>
              <a:t>helyen</a:t>
            </a:r>
            <a:endParaRPr lang="hu-HU" dirty="0"/>
          </a:p>
          <a:p>
            <a:pPr lvl="2"/>
            <a:r>
              <a:rPr lang="hu-HU" dirty="0" smtClean="0"/>
              <a:t>Határ-, ill. parametrikus érték 30 %-a </a:t>
            </a:r>
          </a:p>
          <a:p>
            <a:pPr lvl="2"/>
            <a:r>
              <a:rPr lang="hu-HU" dirty="0" smtClean="0"/>
              <a:t>Veszélyelemzés és kockázatértékelés, ill. releváns információk </a:t>
            </a:r>
            <a:r>
              <a:rPr lang="hu-HU" dirty="0" smtClean="0"/>
              <a:t>engedik</a:t>
            </a:r>
            <a:endParaRPr lang="hu-HU" dirty="0" smtClean="0"/>
          </a:p>
          <a:p>
            <a:pPr lvl="2"/>
            <a:r>
              <a:rPr lang="hu-HU" dirty="0" smtClean="0"/>
              <a:t>A vízbázis „védett” vagy mesterségesen védelemben </a:t>
            </a:r>
            <a:r>
              <a:rPr lang="hu-HU" dirty="0" smtClean="0"/>
              <a:t>tartott</a:t>
            </a:r>
            <a:endParaRPr lang="hu-HU" dirty="0" smtClean="0"/>
          </a:p>
          <a:p>
            <a:pPr lvl="2"/>
            <a:r>
              <a:rPr lang="hu-HU" dirty="0" smtClean="0"/>
              <a:t>6 évente felülvizsgálat </a:t>
            </a:r>
            <a:r>
              <a:rPr lang="hu-HU" dirty="0" smtClean="0"/>
              <a:t>köteles</a:t>
            </a:r>
          </a:p>
          <a:p>
            <a:pPr lvl="2"/>
            <a:r>
              <a:rPr lang="hu-HU" dirty="0"/>
              <a:t>NNGYK Közegészségügyi Főosztály rögzíti</a:t>
            </a:r>
          </a:p>
          <a:p>
            <a:pPr lvl="2"/>
            <a:r>
              <a:rPr lang="hu-HU" dirty="0"/>
              <a:t>A HUMVI automatikusan figyelembe veszi</a:t>
            </a:r>
          </a:p>
          <a:p>
            <a:pPr lvl="2"/>
            <a:endParaRPr lang="hu-HU" dirty="0"/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3089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34482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/>
              <a:t>Radiológiai paraméterek</a:t>
            </a:r>
            <a:endParaRPr lang="hu-HU" sz="32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57030" y="634483"/>
            <a:ext cx="10877939" cy="5318546"/>
          </a:xfrm>
        </p:spPr>
        <p:txBody>
          <a:bodyPr>
            <a:normAutofit/>
          </a:bodyPr>
          <a:lstStyle/>
          <a:p>
            <a:r>
              <a:rPr lang="hu-HU" dirty="0" smtClean="0"/>
              <a:t>Trícium, radon, indikatív dózis</a:t>
            </a:r>
          </a:p>
          <a:p>
            <a:r>
              <a:rPr lang="hu-HU" dirty="0" smtClean="0"/>
              <a:t>Lényeges változások az 5/2023 (I. 12.) Kormányrendeletben</a:t>
            </a:r>
          </a:p>
          <a:p>
            <a:r>
              <a:rPr lang="hu-HU" dirty="0" smtClean="0"/>
              <a:t>Megszűnt a végleges felmentés</a:t>
            </a:r>
          </a:p>
          <a:p>
            <a:r>
              <a:rPr lang="hu-HU" dirty="0" smtClean="0"/>
              <a:t>A korábbi felmentések 2023-ban még figyelembe  vehetők a csökkentésekhez</a:t>
            </a:r>
          </a:p>
          <a:p>
            <a:r>
              <a:rPr lang="hu-HU" dirty="0" smtClean="0"/>
              <a:t>Sok rossz tapasztalat a korábban kiadott határozatokkal </a:t>
            </a:r>
            <a:r>
              <a:rPr lang="hu-HU" sz="2000" dirty="0" smtClean="0"/>
              <a:t>(főleg indikatív dózis)</a:t>
            </a:r>
            <a:endParaRPr lang="hu-HU" dirty="0"/>
          </a:p>
          <a:p>
            <a:r>
              <a:rPr lang="hu-HU" dirty="0"/>
              <a:t>NNGYK Módszertani útmutató ivóvizek radiológiai paramétereinek vizsgálatához és értékeléséhez</a:t>
            </a:r>
            <a:endParaRPr lang="hu-HU" dirty="0" smtClean="0"/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7440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4884" y="4763699"/>
            <a:ext cx="348700" cy="34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0006" y="6136697"/>
            <a:ext cx="518457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églalap 3"/>
          <p:cNvSpPr/>
          <p:nvPr/>
        </p:nvSpPr>
        <p:spPr>
          <a:xfrm>
            <a:off x="4577018" y="1123804"/>
            <a:ext cx="3010709" cy="1033925"/>
          </a:xfrm>
          <a:prstGeom prst="rect">
            <a:avLst/>
          </a:prstGeo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>
                <a:latin typeface="Arial" panose="020B0604020202020204" pitchFamily="34" charset="0"/>
              </a:rPr>
              <a:t>Indikatív dózis meghatározása:</a:t>
            </a:r>
          </a:p>
          <a:p>
            <a:pPr algn="ctr"/>
            <a:r>
              <a:rPr lang="hu-HU" dirty="0">
                <a:latin typeface="Arial" panose="020B0604020202020204" pitchFamily="34" charset="0"/>
              </a:rPr>
              <a:t>összes </a:t>
            </a:r>
            <a:r>
              <a:rPr lang="el-GR" dirty="0">
                <a:latin typeface="Arial" panose="020B0604020202020204" pitchFamily="34" charset="0"/>
              </a:rPr>
              <a:t>α</a:t>
            </a:r>
            <a:r>
              <a:rPr lang="hu-HU" dirty="0">
                <a:latin typeface="Arial" panose="020B0604020202020204" pitchFamily="34" charset="0"/>
              </a:rPr>
              <a:t>- és </a:t>
            </a:r>
            <a:r>
              <a:rPr lang="el-GR" dirty="0">
                <a:latin typeface="Arial" panose="020B0604020202020204" pitchFamily="34" charset="0"/>
              </a:rPr>
              <a:t>β</a:t>
            </a:r>
            <a:r>
              <a:rPr lang="hu-HU" dirty="0" err="1">
                <a:latin typeface="Arial" panose="020B0604020202020204" pitchFamily="34" charset="0"/>
              </a:rPr>
              <a:t>-aktivitás</a:t>
            </a:r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23" name="Téglalap 22"/>
          <p:cNvSpPr/>
          <p:nvPr/>
        </p:nvSpPr>
        <p:spPr>
          <a:xfrm>
            <a:off x="6991175" y="2540514"/>
            <a:ext cx="3024335" cy="1033925"/>
          </a:xfrm>
          <a:prstGeom prst="rect">
            <a:avLst/>
          </a:prstGeo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err="1">
                <a:latin typeface="Arial" panose="020B0604020202020204" pitchFamily="34" charset="0"/>
              </a:rPr>
              <a:t>össz</a:t>
            </a:r>
            <a:r>
              <a:rPr lang="hu-HU" dirty="0">
                <a:latin typeface="Arial" panose="020B0604020202020204" pitchFamily="34" charset="0"/>
              </a:rPr>
              <a:t>. </a:t>
            </a:r>
            <a:r>
              <a:rPr lang="el-GR" dirty="0">
                <a:latin typeface="Arial" panose="020B0604020202020204" pitchFamily="34" charset="0"/>
              </a:rPr>
              <a:t>α</a:t>
            </a:r>
            <a:r>
              <a:rPr lang="hu-HU" dirty="0">
                <a:latin typeface="Arial" panose="020B0604020202020204" pitchFamily="34" charset="0"/>
              </a:rPr>
              <a:t> ≤ 0,1 </a:t>
            </a:r>
            <a:r>
              <a:rPr lang="hu-HU" dirty="0" err="1">
                <a:latin typeface="Arial" panose="020B0604020202020204" pitchFamily="34" charset="0"/>
              </a:rPr>
              <a:t>Bq</a:t>
            </a:r>
            <a:r>
              <a:rPr lang="hu-HU" dirty="0">
                <a:latin typeface="Arial" panose="020B0604020202020204" pitchFamily="34" charset="0"/>
              </a:rPr>
              <a:t>/l</a:t>
            </a:r>
          </a:p>
          <a:p>
            <a:pPr algn="ctr"/>
            <a:r>
              <a:rPr lang="hu-HU" dirty="0">
                <a:latin typeface="Arial" panose="020B0604020202020204" pitchFamily="34" charset="0"/>
              </a:rPr>
              <a:t>ÉS</a:t>
            </a:r>
          </a:p>
          <a:p>
            <a:pPr algn="ctr"/>
            <a:r>
              <a:rPr lang="hu-HU" dirty="0">
                <a:latin typeface="Arial" panose="020B0604020202020204" pitchFamily="34" charset="0"/>
              </a:rPr>
              <a:t> </a:t>
            </a:r>
            <a:r>
              <a:rPr lang="hu-HU" dirty="0" err="1">
                <a:latin typeface="Arial" panose="020B0604020202020204" pitchFamily="34" charset="0"/>
              </a:rPr>
              <a:t>össz</a:t>
            </a:r>
            <a:r>
              <a:rPr lang="hu-HU" dirty="0">
                <a:latin typeface="Arial" panose="020B0604020202020204" pitchFamily="34" charset="0"/>
              </a:rPr>
              <a:t>. </a:t>
            </a:r>
            <a:r>
              <a:rPr lang="el-GR" dirty="0">
                <a:latin typeface="Arial" panose="020B0604020202020204" pitchFamily="34" charset="0"/>
              </a:rPr>
              <a:t>β</a:t>
            </a:r>
            <a:r>
              <a:rPr lang="hu-HU" dirty="0">
                <a:latin typeface="Arial" panose="020B0604020202020204" pitchFamily="34" charset="0"/>
              </a:rPr>
              <a:t> ≤ 1,0 </a:t>
            </a:r>
            <a:r>
              <a:rPr lang="hu-HU" dirty="0" err="1">
                <a:latin typeface="Arial" panose="020B0604020202020204" pitchFamily="34" charset="0"/>
              </a:rPr>
              <a:t>Bq</a:t>
            </a:r>
            <a:r>
              <a:rPr lang="hu-HU" dirty="0">
                <a:latin typeface="Arial" panose="020B0604020202020204" pitchFamily="34" charset="0"/>
              </a:rPr>
              <a:t>/l </a:t>
            </a:r>
          </a:p>
        </p:txBody>
      </p:sp>
      <p:sp>
        <p:nvSpPr>
          <p:cNvPr id="29" name="Téglalap 28"/>
          <p:cNvSpPr/>
          <p:nvPr/>
        </p:nvSpPr>
        <p:spPr>
          <a:xfrm>
            <a:off x="1954334" y="2546194"/>
            <a:ext cx="3024335" cy="1033925"/>
          </a:xfrm>
          <a:prstGeom prst="rect">
            <a:avLst/>
          </a:prstGeo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err="1">
                <a:latin typeface="Arial" panose="020B0604020202020204" pitchFamily="34" charset="0"/>
              </a:rPr>
              <a:t>össz</a:t>
            </a:r>
            <a:r>
              <a:rPr lang="hu-HU" dirty="0">
                <a:latin typeface="Arial" panose="020B0604020202020204" pitchFamily="34" charset="0"/>
              </a:rPr>
              <a:t>. </a:t>
            </a:r>
            <a:r>
              <a:rPr lang="el-GR" dirty="0">
                <a:latin typeface="Arial" panose="020B0604020202020204" pitchFamily="34" charset="0"/>
              </a:rPr>
              <a:t>α</a:t>
            </a:r>
            <a:r>
              <a:rPr lang="hu-HU" dirty="0">
                <a:latin typeface="Arial" panose="020B0604020202020204" pitchFamily="34" charset="0"/>
              </a:rPr>
              <a:t> &gt; 0,1 </a:t>
            </a:r>
            <a:r>
              <a:rPr lang="hu-HU" dirty="0" err="1">
                <a:latin typeface="Arial" panose="020B0604020202020204" pitchFamily="34" charset="0"/>
              </a:rPr>
              <a:t>Bq</a:t>
            </a:r>
            <a:r>
              <a:rPr lang="hu-HU" dirty="0">
                <a:latin typeface="Arial" panose="020B0604020202020204" pitchFamily="34" charset="0"/>
              </a:rPr>
              <a:t>/l</a:t>
            </a:r>
          </a:p>
          <a:p>
            <a:pPr algn="ctr"/>
            <a:r>
              <a:rPr lang="hu-HU" dirty="0">
                <a:latin typeface="Arial" panose="020B0604020202020204" pitchFamily="34" charset="0"/>
              </a:rPr>
              <a:t>ÉS/VAGY</a:t>
            </a:r>
          </a:p>
          <a:p>
            <a:pPr algn="ctr"/>
            <a:r>
              <a:rPr lang="hu-HU" dirty="0">
                <a:latin typeface="Arial" panose="020B0604020202020204" pitchFamily="34" charset="0"/>
              </a:rPr>
              <a:t> </a:t>
            </a:r>
            <a:r>
              <a:rPr lang="hu-HU" dirty="0" err="1">
                <a:latin typeface="Arial" panose="020B0604020202020204" pitchFamily="34" charset="0"/>
              </a:rPr>
              <a:t>össz</a:t>
            </a:r>
            <a:r>
              <a:rPr lang="hu-HU" dirty="0">
                <a:latin typeface="Arial" panose="020B0604020202020204" pitchFamily="34" charset="0"/>
              </a:rPr>
              <a:t>. </a:t>
            </a:r>
            <a:r>
              <a:rPr lang="el-GR" dirty="0">
                <a:latin typeface="Arial" panose="020B0604020202020204" pitchFamily="34" charset="0"/>
              </a:rPr>
              <a:t>β</a:t>
            </a:r>
            <a:r>
              <a:rPr lang="hu-HU" dirty="0">
                <a:latin typeface="Arial" panose="020B0604020202020204" pitchFamily="34" charset="0"/>
              </a:rPr>
              <a:t> &gt; 1,0 </a:t>
            </a:r>
            <a:r>
              <a:rPr lang="hu-HU" dirty="0" err="1">
                <a:latin typeface="Arial" panose="020B0604020202020204" pitchFamily="34" charset="0"/>
              </a:rPr>
              <a:t>Bq</a:t>
            </a:r>
            <a:r>
              <a:rPr lang="hu-HU" dirty="0">
                <a:latin typeface="Arial" panose="020B0604020202020204" pitchFamily="34" charset="0"/>
              </a:rPr>
              <a:t>/l</a:t>
            </a:r>
          </a:p>
        </p:txBody>
      </p:sp>
      <p:sp>
        <p:nvSpPr>
          <p:cNvPr id="35" name="Téglalap 34"/>
          <p:cNvSpPr/>
          <p:nvPr/>
        </p:nvSpPr>
        <p:spPr>
          <a:xfrm>
            <a:off x="1954332" y="3968585"/>
            <a:ext cx="3024336" cy="1440160"/>
          </a:xfrm>
          <a:prstGeom prst="rect">
            <a:avLst/>
          </a:prstGeo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>
                <a:latin typeface="Arial" panose="020B0604020202020204" pitchFamily="34" charset="0"/>
              </a:rPr>
              <a:t>Természetes/mesterséges </a:t>
            </a:r>
            <a:r>
              <a:rPr lang="hu-HU" dirty="0" err="1">
                <a:latin typeface="Arial" panose="020B0604020202020204" pitchFamily="34" charset="0"/>
              </a:rPr>
              <a:t>radionulkidok</a:t>
            </a:r>
            <a:r>
              <a:rPr lang="hu-HU" dirty="0">
                <a:latin typeface="Arial" panose="020B0604020202020204" pitchFamily="34" charset="0"/>
              </a:rPr>
              <a:t> meghatározása </a:t>
            </a:r>
            <a:r>
              <a:rPr lang="hu-HU" sz="1600" dirty="0">
                <a:latin typeface="Arial" panose="020B0604020202020204" pitchFamily="34" charset="0"/>
              </a:rPr>
              <a:t>– teljesül-e a jogszabályban meghatározott egyenlőtlenség?</a:t>
            </a:r>
          </a:p>
        </p:txBody>
      </p:sp>
      <p:sp>
        <p:nvSpPr>
          <p:cNvPr id="47" name="Téglalap 46"/>
          <p:cNvSpPr/>
          <p:nvPr/>
        </p:nvSpPr>
        <p:spPr>
          <a:xfrm>
            <a:off x="7007084" y="4185562"/>
            <a:ext cx="3024335" cy="1006206"/>
          </a:xfrm>
          <a:prstGeom prst="rect">
            <a:avLst/>
          </a:prstGeo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>
                <a:latin typeface="Arial" panose="020B0604020202020204" pitchFamily="34" charset="0"/>
              </a:rPr>
              <a:t>Az indikatív dózis ≤ 0,1 </a:t>
            </a:r>
            <a:r>
              <a:rPr lang="hu-HU" dirty="0" err="1">
                <a:latin typeface="Arial" panose="020B0604020202020204" pitchFamily="34" charset="0"/>
              </a:rPr>
              <a:t>mSv</a:t>
            </a:r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1" name="Téglalap 50"/>
          <p:cNvSpPr/>
          <p:nvPr/>
        </p:nvSpPr>
        <p:spPr>
          <a:xfrm>
            <a:off x="5613031" y="4517646"/>
            <a:ext cx="952310" cy="342038"/>
          </a:xfrm>
          <a:prstGeom prst="rect">
            <a:avLst/>
          </a:prstGeo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>
                <a:latin typeface="Arial" panose="020B0604020202020204" pitchFamily="34" charset="0"/>
              </a:rPr>
              <a:t>Igen </a:t>
            </a:r>
          </a:p>
        </p:txBody>
      </p:sp>
      <p:sp>
        <p:nvSpPr>
          <p:cNvPr id="52" name="Téglalap 51"/>
          <p:cNvSpPr/>
          <p:nvPr/>
        </p:nvSpPr>
        <p:spPr>
          <a:xfrm>
            <a:off x="2990345" y="5898386"/>
            <a:ext cx="952310" cy="342038"/>
          </a:xfrm>
          <a:prstGeom prst="rect">
            <a:avLst/>
          </a:prstGeo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>
                <a:latin typeface="Arial" panose="020B0604020202020204" pitchFamily="34" charset="0"/>
              </a:rPr>
              <a:t>Nem </a:t>
            </a:r>
          </a:p>
        </p:txBody>
      </p:sp>
      <p:sp>
        <p:nvSpPr>
          <p:cNvPr id="53" name="Téglalap 52"/>
          <p:cNvSpPr/>
          <p:nvPr/>
        </p:nvSpPr>
        <p:spPr>
          <a:xfrm>
            <a:off x="6996100" y="5570065"/>
            <a:ext cx="3024335" cy="998680"/>
          </a:xfrm>
          <a:prstGeom prst="rect">
            <a:avLst/>
          </a:prstGeo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>
                <a:latin typeface="Arial" panose="020B0604020202020204" pitchFamily="34" charset="0"/>
              </a:rPr>
              <a:t>Az indikatív dózis &gt; 0,1 </a:t>
            </a:r>
            <a:r>
              <a:rPr lang="hu-HU" dirty="0" err="1">
                <a:latin typeface="Arial" panose="020B0604020202020204" pitchFamily="34" charset="0"/>
              </a:rPr>
              <a:t>mSv</a:t>
            </a:r>
            <a:endParaRPr lang="hu-HU" dirty="0">
              <a:latin typeface="Arial" panose="020B0604020202020204" pitchFamily="34" charset="0"/>
            </a:endParaRPr>
          </a:p>
        </p:txBody>
      </p:sp>
      <p:cxnSp>
        <p:nvCxnSpPr>
          <p:cNvPr id="58" name="Egyenes összekötő 57"/>
          <p:cNvCxnSpPr/>
          <p:nvPr/>
        </p:nvCxnSpPr>
        <p:spPr>
          <a:xfrm flipV="1">
            <a:off x="7605526" y="1363704"/>
            <a:ext cx="91372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gyenes összekötő nyíllal 59"/>
          <p:cNvCxnSpPr/>
          <p:nvPr/>
        </p:nvCxnSpPr>
        <p:spPr>
          <a:xfrm>
            <a:off x="3473316" y="1389327"/>
            <a:ext cx="0" cy="1151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gyenes összekötő 61"/>
          <p:cNvCxnSpPr/>
          <p:nvPr/>
        </p:nvCxnSpPr>
        <p:spPr>
          <a:xfrm flipH="1" flipV="1">
            <a:off x="3473316" y="1419009"/>
            <a:ext cx="111733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gyenes összekötő nyíllal 63"/>
          <p:cNvCxnSpPr/>
          <p:nvPr/>
        </p:nvCxnSpPr>
        <p:spPr>
          <a:xfrm>
            <a:off x="8503343" y="1372246"/>
            <a:ext cx="4924" cy="1151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gyenes összekötő nyíllal 67"/>
          <p:cNvCxnSpPr>
            <a:stCxn id="23" idx="2"/>
            <a:endCxn id="47" idx="0"/>
          </p:cNvCxnSpPr>
          <p:nvPr/>
        </p:nvCxnSpPr>
        <p:spPr>
          <a:xfrm>
            <a:off x="8503343" y="3574439"/>
            <a:ext cx="15909" cy="6111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gyenes összekötő nyíllal 90"/>
          <p:cNvCxnSpPr>
            <a:stCxn id="29" idx="2"/>
            <a:endCxn id="35" idx="0"/>
          </p:cNvCxnSpPr>
          <p:nvPr/>
        </p:nvCxnSpPr>
        <p:spPr>
          <a:xfrm flipH="1">
            <a:off x="3466500" y="3580119"/>
            <a:ext cx="2" cy="3884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Egyenes összekötő nyíllal 92"/>
          <p:cNvCxnSpPr>
            <a:stCxn id="35" idx="2"/>
            <a:endCxn id="52" idx="0"/>
          </p:cNvCxnSpPr>
          <p:nvPr/>
        </p:nvCxnSpPr>
        <p:spPr>
          <a:xfrm>
            <a:off x="3466500" y="5408746"/>
            <a:ext cx="0" cy="4896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Egyenes összekötő nyíllal 119"/>
          <p:cNvCxnSpPr>
            <a:stCxn id="51" idx="3"/>
            <a:endCxn id="47" idx="1"/>
          </p:cNvCxnSpPr>
          <p:nvPr/>
        </p:nvCxnSpPr>
        <p:spPr>
          <a:xfrm>
            <a:off x="6565341" y="4688665"/>
            <a:ext cx="4417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Egyenes összekötő nyíllal 125"/>
          <p:cNvCxnSpPr>
            <a:stCxn id="35" idx="3"/>
            <a:endCxn id="51" idx="1"/>
          </p:cNvCxnSpPr>
          <p:nvPr/>
        </p:nvCxnSpPr>
        <p:spPr>
          <a:xfrm>
            <a:off x="4978669" y="4688665"/>
            <a:ext cx="63436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Egyenes összekötő nyíllal 127"/>
          <p:cNvCxnSpPr>
            <a:stCxn id="52" idx="3"/>
            <a:endCxn id="53" idx="1"/>
          </p:cNvCxnSpPr>
          <p:nvPr/>
        </p:nvCxnSpPr>
        <p:spPr>
          <a:xfrm>
            <a:off x="3942655" y="6069405"/>
            <a:ext cx="30534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ím 1"/>
          <p:cNvSpPr>
            <a:spLocks noGrp="1"/>
          </p:cNvSpPr>
          <p:nvPr>
            <p:ph type="title"/>
          </p:nvPr>
        </p:nvSpPr>
        <p:spPr>
          <a:xfrm>
            <a:off x="156635" y="269615"/>
            <a:ext cx="11510228" cy="648072"/>
          </a:xfrm>
        </p:spPr>
        <p:txBody>
          <a:bodyPr>
            <a:normAutofit/>
          </a:bodyPr>
          <a:lstStyle/>
          <a:p>
            <a:r>
              <a:rPr lang="hu-HU" sz="4000" dirty="0" smtClean="0"/>
              <a:t>Indikatív dózis meghatározásának folyamatábrája</a:t>
            </a:r>
            <a:endParaRPr lang="hu-HU" sz="4000" dirty="0"/>
          </a:p>
        </p:txBody>
      </p:sp>
      <p:sp>
        <p:nvSpPr>
          <p:cNvPr id="2" name="Ellipszis 1"/>
          <p:cNvSpPr/>
          <p:nvPr/>
        </p:nvSpPr>
        <p:spPr>
          <a:xfrm>
            <a:off x="1143000" y="3786236"/>
            <a:ext cx="9509760" cy="177011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9468423" y="840547"/>
            <a:ext cx="2701087" cy="160043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hu-H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Alternatív vizsgálati szint megállapítható, onnantól lehet összes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hu-HU" sz="1400" dirty="0">
                <a:latin typeface="Arial" panose="020B0604020202020204" pitchFamily="34" charset="0"/>
                <a:cs typeface="Arial" panose="020B0604020202020204" pitchFamily="34" charset="0"/>
              </a:rPr>
              <a:t>- és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hu-H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-aktivitás vizsgálat, és az alternatív vizsgálati szint 30 %, ill. 60 %-a figyelembe véve adható a vizsgálati szám csökkentés. </a:t>
            </a:r>
            <a:endParaRPr lang="hu-H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zögletes összekötő 6"/>
          <p:cNvCxnSpPr>
            <a:stCxn id="2" idx="6"/>
            <a:endCxn id="3" idx="2"/>
          </p:cNvCxnSpPr>
          <p:nvPr/>
        </p:nvCxnSpPr>
        <p:spPr>
          <a:xfrm flipV="1">
            <a:off x="10652760" y="2440985"/>
            <a:ext cx="166207" cy="2230308"/>
          </a:xfrm>
          <a:prstGeom prst="bentConnector2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709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34482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/>
              <a:t>Vizsgálatszám csökkentés lehetőségei</a:t>
            </a:r>
            <a:endParaRPr lang="hu-HU" sz="32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01216" y="727789"/>
            <a:ext cx="10877939" cy="5318546"/>
          </a:xfrm>
        </p:spPr>
        <p:txBody>
          <a:bodyPr>
            <a:normAutofit/>
          </a:bodyPr>
          <a:lstStyle/>
          <a:p>
            <a:r>
              <a:rPr lang="hu-HU" dirty="0" smtClean="0"/>
              <a:t>2. melléklet B) rész 2.3.</a:t>
            </a:r>
          </a:p>
          <a:p>
            <a:endParaRPr lang="hu-HU" dirty="0" smtClean="0"/>
          </a:p>
          <a:p>
            <a:pPr lvl="1"/>
            <a:r>
              <a:rPr lang="hu-HU" dirty="0"/>
              <a:t>2.3.3. </a:t>
            </a:r>
            <a:r>
              <a:rPr lang="hu-HU" dirty="0" smtClean="0"/>
              <a:t>nem csökkenthető a vizsgálatszám, ha az adott komponens:</a:t>
            </a:r>
          </a:p>
          <a:p>
            <a:pPr lvl="1"/>
            <a:endParaRPr lang="hu-HU" dirty="0" smtClean="0"/>
          </a:p>
          <a:p>
            <a:pPr lvl="2"/>
            <a:r>
              <a:rPr lang="hu-HU" dirty="0" smtClean="0"/>
              <a:t>Elosztóhálózatból / fogyasztói belső hálózatból is eredhet </a:t>
            </a:r>
            <a:r>
              <a:rPr lang="hu-HU" sz="1600" dirty="0" smtClean="0"/>
              <a:t>(pl. ólom)</a:t>
            </a:r>
          </a:p>
          <a:p>
            <a:pPr lvl="2"/>
            <a:endParaRPr lang="hu-HU" dirty="0" smtClean="0"/>
          </a:p>
          <a:p>
            <a:pPr lvl="2"/>
            <a:r>
              <a:rPr lang="hu-HU" dirty="0" smtClean="0"/>
              <a:t>Mennyisége változhat elosztóhálózaton </a:t>
            </a:r>
            <a:r>
              <a:rPr lang="hu-HU" dirty="0"/>
              <a:t>/ fogyasztói belső </a:t>
            </a:r>
            <a:r>
              <a:rPr lang="hu-HU" dirty="0" smtClean="0"/>
              <a:t>hálózaton </a:t>
            </a:r>
            <a:r>
              <a:rPr lang="hu-HU" sz="1600" dirty="0" smtClean="0"/>
              <a:t>(pl. THM, fertőtlenítés esetén)</a:t>
            </a:r>
            <a:endParaRPr lang="hu-HU" dirty="0" smtClean="0"/>
          </a:p>
          <a:p>
            <a:pPr lvl="2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63354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65314"/>
            <a:ext cx="10515600" cy="916247"/>
          </a:xfrm>
        </p:spPr>
        <p:txBody>
          <a:bodyPr>
            <a:normAutofit/>
          </a:bodyPr>
          <a:lstStyle/>
          <a:p>
            <a:r>
              <a:rPr lang="hu-HU" sz="3600" dirty="0"/>
              <a:t>Figyelembe veendő </a:t>
            </a:r>
            <a:r>
              <a:rPr lang="hu-HU" sz="3600" dirty="0" smtClean="0"/>
              <a:t>szempontok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981561"/>
            <a:ext cx="10515600" cy="5195402"/>
          </a:xfrm>
        </p:spPr>
        <p:txBody>
          <a:bodyPr/>
          <a:lstStyle/>
          <a:p>
            <a:endParaRPr lang="hu-HU" dirty="0" smtClean="0"/>
          </a:p>
          <a:p>
            <a:pPr lvl="1"/>
            <a:r>
              <a:rPr lang="hu-HU" dirty="0" smtClean="0"/>
              <a:t>Emelkedő tendenciák</a:t>
            </a:r>
          </a:p>
          <a:p>
            <a:pPr lvl="2"/>
            <a:r>
              <a:rPr lang="hu-HU" dirty="0" smtClean="0"/>
              <a:t>Hiába nem érte még el a koncentráció a 60 %-</a:t>
            </a:r>
            <a:r>
              <a:rPr lang="hu-HU" dirty="0" err="1" smtClean="0"/>
              <a:t>ot</a:t>
            </a:r>
            <a:r>
              <a:rPr lang="hu-HU" dirty="0" smtClean="0"/>
              <a:t>, ha folyamatos emelkedés figyelhető meg!</a:t>
            </a:r>
          </a:p>
          <a:p>
            <a:pPr lvl="2"/>
            <a:endParaRPr lang="hu-HU" dirty="0" smtClean="0"/>
          </a:p>
          <a:p>
            <a:pPr lvl="1"/>
            <a:r>
              <a:rPr lang="hu-HU" dirty="0" smtClean="0"/>
              <a:t>Veszélyelemzés és kockázatértékelés</a:t>
            </a:r>
          </a:p>
          <a:p>
            <a:pPr lvl="2"/>
            <a:r>
              <a:rPr lang="hu-HU" dirty="0" smtClean="0"/>
              <a:t>Területhasználatok – pl. mezőgazdasági tevékenység </a:t>
            </a:r>
          </a:p>
          <a:p>
            <a:pPr lvl="2"/>
            <a:endParaRPr lang="hu-HU" dirty="0" smtClean="0"/>
          </a:p>
          <a:p>
            <a:pPr lvl="1"/>
            <a:r>
              <a:rPr lang="hu-HU" dirty="0" smtClean="0"/>
              <a:t>Vízkezelés/technológia</a:t>
            </a:r>
          </a:p>
          <a:p>
            <a:pPr lvl="2"/>
            <a:r>
              <a:rPr lang="hu-HU" dirty="0" smtClean="0"/>
              <a:t>Eltávolítandó komponensek (pl. arzén eltávolítás)</a:t>
            </a:r>
          </a:p>
          <a:p>
            <a:pPr lvl="2"/>
            <a:r>
              <a:rPr lang="hu-HU" dirty="0" smtClean="0"/>
              <a:t>Vegyszeradagolás, fertőtlenítés (pl. alumínium vs. alumínium-szulfát; klórozás </a:t>
            </a:r>
            <a:r>
              <a:rPr lang="hu-HU" dirty="0" err="1" smtClean="0"/>
              <a:t>vs</a:t>
            </a:r>
            <a:r>
              <a:rPr lang="hu-HU" dirty="0" smtClean="0"/>
              <a:t> THM)</a:t>
            </a:r>
          </a:p>
        </p:txBody>
      </p:sp>
    </p:spTree>
    <p:extLst>
      <p:ext uri="{BB962C8B-B14F-4D97-AF65-F5344CB8AC3E}">
        <p14:creationId xmlns:p14="http://schemas.microsoft.com/office/powerpoint/2010/main" val="373212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E_ESCAIDE" id="{B8231E25-80D9-5448-AC43-7FBE7D1A89CD}" vid="{168D9E2F-84EA-B640-B4C0-A4315794611D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NNGYK</Template>
  <TotalTime>27</TotalTime>
  <Words>553</Words>
  <Application>Microsoft Office PowerPoint</Application>
  <PresentationFormat>Szélesvásznú</PresentationFormat>
  <Paragraphs>96</Paragraphs>
  <Slides>10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2" baseType="lpstr">
      <vt:lpstr>Arial</vt:lpstr>
      <vt:lpstr>Office-téma</vt:lpstr>
      <vt:lpstr>Vizsgálati szám csökkentés lehetőségei </vt:lpstr>
      <vt:lpstr>Vizsgálati szám csökkentés lehetőségei </vt:lpstr>
      <vt:lpstr>Az ivóvízminőség ellenőrzése</vt:lpstr>
      <vt:lpstr>Vizsgálatszám csökkentés lehetőségei</vt:lpstr>
      <vt:lpstr>Vizsgálatszám csökkentés lehetőségei</vt:lpstr>
      <vt:lpstr>Radiológiai paraméterek</vt:lpstr>
      <vt:lpstr>Indikatív dózis meghatározásának folyamatábrája</vt:lpstr>
      <vt:lpstr>Vizsgálatszám csökkentés lehetőségei</vt:lpstr>
      <vt:lpstr>Figyelembe veendő szempontok</vt:lpstr>
      <vt:lpstr>Köszönöm a megtisztelő figyelmet!</vt:lpstr>
    </vt:vector>
  </TitlesOfParts>
  <Company>NNK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WASTEWATER SURVEILLANCE</dc:title>
  <dc:creator>Izsák Bálint</dc:creator>
  <cp:lastModifiedBy>Izsák Bálint</cp:lastModifiedBy>
  <cp:revision>7</cp:revision>
  <dcterms:created xsi:type="dcterms:W3CDTF">2023-11-07T10:04:01Z</dcterms:created>
  <dcterms:modified xsi:type="dcterms:W3CDTF">2023-11-07T10:31:37Z</dcterms:modified>
</cp:coreProperties>
</file>